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Book Antiqu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PD26FteqAH0xQMymX6tqSyPL1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BookAntiqu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ookAntiqua-bold.fntdata"/><Relationship Id="rId16" Type="http://schemas.openxmlformats.org/officeDocument/2006/relationships/slide" Target="slides/slide11.xml"/><Relationship Id="rId38" Type="http://schemas.openxmlformats.org/officeDocument/2006/relationships/font" Target="fonts/BookAntiqu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104" name="Google Shape;104;p42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/>
          <p:nvPr>
            <p:ph type="title"/>
          </p:nvPr>
        </p:nvSpPr>
        <p:spPr>
          <a:xfrm>
            <a:off x="2203704" y="1728216"/>
            <a:ext cx="7781544" cy="3392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00"/>
              <a:buFont typeface="Calibri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110" name="Google Shape;110;p44"/>
          <p:cNvSpPr/>
          <p:nvPr/>
        </p:nvSpPr>
        <p:spPr>
          <a:xfrm>
            <a:off x="3974206" y="5126892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/>
          <p:nvPr>
            <p:ph type="title"/>
          </p:nvPr>
        </p:nvSpPr>
        <p:spPr>
          <a:xfrm>
            <a:off x="839788" y="457200"/>
            <a:ext cx="393223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idx="1" type="body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" name="Google Shape;22;p38"/>
          <p:cNvSpPr txBox="1"/>
          <p:nvPr>
            <p:ph idx="2" type="body"/>
          </p:nvPr>
        </p:nvSpPr>
        <p:spPr>
          <a:xfrm>
            <a:off x="839788" y="3977640"/>
            <a:ext cx="3932237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26" name="Google Shape;26;p38"/>
          <p:cNvSpPr/>
          <p:nvPr/>
        </p:nvSpPr>
        <p:spPr>
          <a:xfrm rot="5400000">
            <a:off x="2797492" y="3254143"/>
            <a:ext cx="4480560" cy="27432"/>
          </a:xfrm>
          <a:custGeom>
            <a:rect b="b" l="l" r="r" t="t"/>
            <a:pathLst>
              <a:path extrusionOk="0" fill="none" h="27432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44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2203704" y="1728216"/>
            <a:ext cx="7781544" cy="3392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Calibri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32" name="Google Shape;32;p39"/>
          <p:cNvSpPr/>
          <p:nvPr/>
        </p:nvSpPr>
        <p:spPr>
          <a:xfrm>
            <a:off x="3974206" y="5126892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39" name="Google Shape;39;p37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839788" y="1938528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839788" y="2926080"/>
            <a:ext cx="5157787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6172200" y="193852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6172200" y="2926080"/>
            <a:ext cx="5183188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49" name="Google Shape;49;p41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" type="body"/>
          </p:nvPr>
        </p:nvSpPr>
        <p:spPr>
          <a:xfrm>
            <a:off x="838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2" type="body"/>
          </p:nvPr>
        </p:nvSpPr>
        <p:spPr>
          <a:xfrm>
            <a:off x="6172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57" name="Google Shape;57;p43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AndLine" id="59" name="Google Shape;59;p35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5"/>
          <p:cNvSpPr txBox="1"/>
          <p:nvPr>
            <p:ph type="ctr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Calibri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" type="subTitle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841248" y="448056"/>
            <a:ext cx="1051560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" type="body"/>
          </p:nvPr>
        </p:nvSpPr>
        <p:spPr>
          <a:xfrm>
            <a:off x="841248" y="4983480"/>
            <a:ext cx="10515600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71" name="Google Shape;71;p45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839788" y="457200"/>
            <a:ext cx="393192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/>
          <p:nvPr>
            <p:ph idx="2" type="pic"/>
          </p:nvPr>
        </p:nvSpPr>
        <p:spPr>
          <a:xfrm>
            <a:off x="5303520" y="548640"/>
            <a:ext cx="6053328" cy="5431536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6"/>
          <p:cNvSpPr txBox="1"/>
          <p:nvPr>
            <p:ph idx="1" type="body"/>
          </p:nvPr>
        </p:nvSpPr>
        <p:spPr>
          <a:xfrm>
            <a:off x="839788" y="3977640"/>
            <a:ext cx="3931920" cy="2002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Tag=AccentColor&#10;Flavor=Light&#10;Target=FillAndLine" id="79" name="Google Shape;79;p46"/>
          <p:cNvSpPr/>
          <p:nvPr/>
        </p:nvSpPr>
        <p:spPr>
          <a:xfrm rot="5400000">
            <a:off x="2798064" y="3254143"/>
            <a:ext cx="4480560" cy="27432"/>
          </a:xfrm>
          <a:custGeom>
            <a:rect b="b" l="l" r="r" t="t"/>
            <a:pathLst>
              <a:path extrusionOk="0" fill="none" h="27432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44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None/>
              <a:defRPr b="0" i="0" sz="4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5" name="Google Shape;9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mf.firstround.com/levels?utm_source=substack&amp;utm_medium=email" TargetMode="External"/><Relationship Id="rId4" Type="http://schemas.openxmlformats.org/officeDocument/2006/relationships/hyperlink" Target="https://builtin.com/articles/product-market-fit" TargetMode="External"/><Relationship Id="rId5" Type="http://schemas.openxmlformats.org/officeDocument/2006/relationships/hyperlink" Target="https://survicate.com/blog/customer-needs/" TargetMode="External"/><Relationship Id="rId6" Type="http://schemas.openxmlformats.org/officeDocument/2006/relationships/hyperlink" Target="https://blog.hubspot.com/marketing/4-ps-of-marketing" TargetMode="External"/><Relationship Id="rId7" Type="http://schemas.openxmlformats.org/officeDocument/2006/relationships/hyperlink" Target="https://userpilot.com/blog/customer-discovery-questions/" TargetMode="External"/><Relationship Id="rId8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un setting over a building&#10;&#10;Description automatically generated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1790" y="651811"/>
            <a:ext cx="2652371" cy="109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9"/>
          <p:cNvSpPr txBox="1"/>
          <p:nvPr/>
        </p:nvSpPr>
        <p:spPr>
          <a:xfrm>
            <a:off x="693008" y="4288325"/>
            <a:ext cx="10805984" cy="165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EXE101: EXPERIMENTAL ENTREPRENEURSHIP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Y Combinator,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ompass" id="237" name="Google Shape;237;p10"/>
          <p:cNvPicPr preferRelativeResize="0"/>
          <p:nvPr/>
        </p:nvPicPr>
        <p:blipFill rotWithShape="1">
          <a:blip r:embed="rId3">
            <a:alphaModFix/>
          </a:blip>
          <a:srcRect b="0" l="0" r="1" t="284"/>
          <a:stretch/>
        </p:blipFill>
        <p:spPr>
          <a:xfrm>
            <a:off x="-2" y="10"/>
            <a:ext cx="1219200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/>
          <p:nvPr/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0">
                <a:srgbClr val="000000">
                  <a:alpha val="20000"/>
                </a:srgbClr>
              </a:gs>
              <a:gs pos="58000">
                <a:srgbClr val="000000">
                  <a:alpha val="29411"/>
                </a:srgbClr>
              </a:gs>
              <a:gs pos="100000">
                <a:srgbClr val="000000">
                  <a:alpha val="2941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6025978" y="2656702"/>
            <a:ext cx="6166022" cy="1075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ook Antiqua"/>
              <a:buNone/>
            </a:pPr>
            <a:r>
              <a:rPr b="1"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Discovery &amp; The 4Ps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3101" y="5613377"/>
            <a:ext cx="1991722" cy="77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/>
          <p:nvPr/>
        </p:nvSpPr>
        <p:spPr>
          <a:xfrm>
            <a:off x="1525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 txBox="1"/>
          <p:nvPr>
            <p:ph type="title"/>
          </p:nvPr>
        </p:nvSpPr>
        <p:spPr>
          <a:xfrm>
            <a:off x="4633784" y="454482"/>
            <a:ext cx="6251110" cy="14069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ook Antiqua"/>
              <a:buNone/>
            </a:pPr>
            <a:r>
              <a:rPr b="1" i="0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Discovery the uncovering </a:t>
            </a:r>
            <a:r>
              <a:rPr b="1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1" i="0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nmet </a:t>
            </a:r>
            <a:r>
              <a:rPr b="1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1" i="0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eeds</a:t>
            </a:r>
            <a:endParaRPr sz="4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5412862" y="2395728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A16E63"/>
          </a:solidFill>
          <a:ln cap="rnd" cmpd="sng" w="38100">
            <a:solidFill>
              <a:srgbClr val="A16E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 txBox="1"/>
          <p:nvPr>
            <p:ph idx="1" type="body"/>
          </p:nvPr>
        </p:nvSpPr>
        <p:spPr>
          <a:xfrm>
            <a:off x="4633784" y="2706624"/>
            <a:ext cx="72780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  <a:r>
              <a:rPr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The process of identifying and understanding customer problems, needs, and desires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Goals:</a:t>
            </a:r>
            <a:endParaRPr i="0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Identify unmet needs in the market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Develop a deep understanding of customer pain points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Inform product development and marketing strategies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Methods:</a:t>
            </a:r>
            <a:endParaRPr i="0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Customer interviews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Surveys and online polls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Competitor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⮚"/>
            </a:pP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Market research reports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group of people having a discussion&#10;&#10;Description automatically generated" id="249" name="Google Shape;249;p11"/>
          <p:cNvPicPr preferRelativeResize="0"/>
          <p:nvPr/>
        </p:nvPicPr>
        <p:blipFill rotWithShape="1">
          <a:blip r:embed="rId3">
            <a:alphaModFix/>
          </a:blip>
          <a:srcRect b="0" l="19919" r="41878" t="0"/>
          <a:stretch/>
        </p:blipFill>
        <p:spPr>
          <a:xfrm>
            <a:off x="1" y="10"/>
            <a:ext cx="4243589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50" name="Google Shape;2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366" y="-12"/>
            <a:ext cx="1619625" cy="63035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/>
        </p:nvSpPr>
        <p:spPr>
          <a:xfrm>
            <a:off x="10657850" y="6421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ook Antiqua"/>
              <a:buNone/>
            </a:pPr>
            <a:r>
              <a:rPr b="1"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4Ps Framework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9" y="5891085"/>
            <a:ext cx="1546226" cy="601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12"/>
          <p:cNvGrpSpPr/>
          <p:nvPr/>
        </p:nvGrpSpPr>
        <p:grpSpPr>
          <a:xfrm>
            <a:off x="1050535" y="2358032"/>
            <a:ext cx="10090929" cy="3394663"/>
            <a:chOff x="212335" y="428648"/>
            <a:chExt cx="10090929" cy="3394663"/>
          </a:xfrm>
        </p:grpSpPr>
        <p:sp>
          <p:nvSpPr>
            <p:cNvPr id="259" name="Google Shape;259;p12"/>
            <p:cNvSpPr/>
            <p:nvPr/>
          </p:nvSpPr>
          <p:spPr>
            <a:xfrm>
              <a:off x="212335" y="428648"/>
              <a:ext cx="1335915" cy="1335915"/>
            </a:xfrm>
            <a:prstGeom prst="ellipse">
              <a:avLst/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492877" y="709190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1834517" y="428648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12"/>
            <p:cNvSpPr txBox="1"/>
            <p:nvPr/>
          </p:nvSpPr>
          <p:spPr>
            <a:xfrm>
              <a:off x="1834517" y="428648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Product: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What are the customer's needs and pain points?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5532139" y="428648"/>
              <a:ext cx="1335915" cy="1335915"/>
            </a:xfrm>
            <a:prstGeom prst="ellipse">
              <a:avLst/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5812681" y="709190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154322" y="428648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" name="Google Shape;266;p12"/>
            <p:cNvSpPr txBox="1"/>
            <p:nvPr/>
          </p:nvSpPr>
          <p:spPr>
            <a:xfrm>
              <a:off x="7154322" y="428648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Pricing: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How much are customers willing to pay for a solution?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212335" y="2487396"/>
              <a:ext cx="1335915" cy="1335915"/>
            </a:xfrm>
            <a:prstGeom prst="ellipse">
              <a:avLst/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492877" y="2767938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1834517" y="2487396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1834517" y="2487396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Promotion: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How do customers want to be reached and informed?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5532139" y="2487396"/>
              <a:ext cx="1335915" cy="1335915"/>
            </a:xfrm>
            <a:prstGeom prst="ellipse">
              <a:avLst/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5812681" y="2767938"/>
              <a:ext cx="774830" cy="77483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154322" y="2487396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7154322" y="2487396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Place:</a:t>
              </a: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Where do customers want to access the product or service?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75" name="Google Shape;275;p12"/>
          <p:cNvSpPr txBox="1"/>
          <p:nvPr/>
        </p:nvSpPr>
        <p:spPr>
          <a:xfrm>
            <a:off x="10856025" y="6240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(HubSpot,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ook Antiqua"/>
              <a:buNone/>
            </a:pPr>
            <a:r>
              <a:rPr b="1"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4Ps Framework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3"/>
          <p:cNvSpPr txBox="1"/>
          <p:nvPr>
            <p:ph idx="1" type="body"/>
          </p:nvPr>
        </p:nvSpPr>
        <p:spPr>
          <a:xfrm>
            <a:off x="629722" y="1938528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13"/>
          <p:cNvSpPr txBox="1"/>
          <p:nvPr>
            <p:ph idx="2" type="body"/>
          </p:nvPr>
        </p:nvSpPr>
        <p:spPr>
          <a:xfrm>
            <a:off x="629723" y="2926080"/>
            <a:ext cx="5157787" cy="36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28600" lvl="0" marL="2286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customer needs.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to ask: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are the customer's goals and challenges?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are the customer's current pain points?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are the customer's must-haves and nice-to-haves?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208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3"/>
          <p:cNvSpPr txBox="1"/>
          <p:nvPr>
            <p:ph idx="3" type="body"/>
          </p:nvPr>
        </p:nvSpPr>
        <p:spPr>
          <a:xfrm>
            <a:off x="6665059" y="1938528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3"/>
          <p:cNvSpPr txBox="1"/>
          <p:nvPr>
            <p:ph idx="4" type="body"/>
          </p:nvPr>
        </p:nvSpPr>
        <p:spPr>
          <a:xfrm>
            <a:off x="6404492" y="2948322"/>
            <a:ext cx="5480222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228600" lvl="0" marL="2286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customer </a:t>
            </a:r>
            <a:r>
              <a:rPr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illingness to pay.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to ask: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much are customers willing to pay for a solution?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is the customer's perceived value of the product or service?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i="0" lang="en-US" sz="42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does the customer's willingness to pay change over time?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208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99" y="259492"/>
            <a:ext cx="1546226" cy="60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 txBox="1"/>
          <p:nvPr/>
        </p:nvSpPr>
        <p:spPr>
          <a:xfrm>
            <a:off x="10941550" y="6447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(HubSpot,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ook Antiqua"/>
              <a:buNone/>
            </a:pPr>
            <a:r>
              <a:rPr b="1"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4Ps Framework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14"/>
          <p:cNvSpPr txBox="1"/>
          <p:nvPr>
            <p:ph idx="1" type="body"/>
          </p:nvPr>
        </p:nvSpPr>
        <p:spPr>
          <a:xfrm>
            <a:off x="688095" y="179632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4"/>
          <p:cNvSpPr txBox="1"/>
          <p:nvPr>
            <p:ph idx="2" type="body"/>
          </p:nvPr>
        </p:nvSpPr>
        <p:spPr>
          <a:xfrm>
            <a:off x="407774" y="2738857"/>
            <a:ext cx="5570148" cy="36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customer communication preferences.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to ask: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763588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do customers want to be informed about new products or services?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763588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channels do customers trust and engage with most?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763588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messaging resonates with customers?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4"/>
          <p:cNvSpPr txBox="1"/>
          <p:nvPr>
            <p:ph idx="3" type="body"/>
          </p:nvPr>
        </p:nvSpPr>
        <p:spPr>
          <a:xfrm>
            <a:off x="6320717" y="179632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</a:pPr>
            <a:r>
              <a:rPr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4"/>
          <p:cNvSpPr txBox="1"/>
          <p:nvPr>
            <p:ph idx="4" type="body"/>
          </p:nvPr>
        </p:nvSpPr>
        <p:spPr>
          <a:xfrm>
            <a:off x="6214079" y="2735751"/>
            <a:ext cx="5660763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Customer Access Preferences.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to Ask: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62865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i="0"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Where do customers want to access the product or service?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62865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i="0"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are the customer's preferred channels for purchasing or interacting with the product?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62865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⮚"/>
            </a:pPr>
            <a:r>
              <a:rPr i="0" lang="en-US" sz="20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does the customer's access preference change over time?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99" y="259492"/>
            <a:ext cx="1546226" cy="60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/>
          <p:nvPr/>
        </p:nvSpPr>
        <p:spPr>
          <a:xfrm>
            <a:off x="10965950" y="6328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(HubSpot,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 txBox="1"/>
          <p:nvPr>
            <p:ph type="title"/>
          </p:nvPr>
        </p:nvSpPr>
        <p:spPr>
          <a:xfrm>
            <a:off x="5297762" y="640080"/>
            <a:ext cx="625111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Book Antiqua"/>
              <a:buNone/>
            </a:pPr>
            <a:r>
              <a:rPr lang="en-US" sz="9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Validation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5412862" y="4409267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4C81B4"/>
          </a:solidFill>
          <a:ln cap="rnd" cmpd="sng" w="38100">
            <a:solidFill>
              <a:srgbClr val="4C81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 on document with pen" id="309" name="Google Shape;309;p15"/>
          <p:cNvPicPr preferRelativeResize="0"/>
          <p:nvPr/>
        </p:nvPicPr>
        <p:blipFill rotWithShape="1">
          <a:blip r:embed="rId3">
            <a:alphaModFix/>
          </a:blip>
          <a:srcRect b="-1" l="34195" r="20473" t="0"/>
          <a:stretch/>
        </p:blipFill>
        <p:spPr>
          <a:xfrm>
            <a:off x="1" y="10"/>
            <a:ext cx="4657344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2801" y="5736253"/>
            <a:ext cx="1824989" cy="71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6"/>
          <p:cNvSpPr txBox="1"/>
          <p:nvPr>
            <p:ph type="title"/>
          </p:nvPr>
        </p:nvSpPr>
        <p:spPr>
          <a:xfrm>
            <a:off x="630936" y="640080"/>
            <a:ext cx="5400812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Book Antiqua"/>
              <a:buNone/>
            </a:pPr>
            <a:r>
              <a:rPr lang="en-US" sz="4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your target market/customer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630936" y="2386584"/>
            <a:ext cx="4114800" cy="18288"/>
          </a:xfrm>
          <a:custGeom>
            <a:rect b="b" l="l" r="r" t="t"/>
            <a:pathLst>
              <a:path extrusionOk="0" fill="none" h="18288" w="411480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extrusionOk="0" h="18288" w="411480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6"/>
          <p:cNvSpPr txBox="1"/>
          <p:nvPr>
            <p:ph idx="1" type="body"/>
          </p:nvPr>
        </p:nvSpPr>
        <p:spPr>
          <a:xfrm>
            <a:off x="354948" y="2660904"/>
            <a:ext cx="6441267" cy="4101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important?</a:t>
            </a:r>
            <a:r>
              <a:rPr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Understanding your target market is crucial to building a successful product. You need to know who your ideal customer is, what their pain points are, and how you can solve their problems.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do it?</a:t>
            </a:r>
            <a:r>
              <a:rPr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Conduct customer interviews, surveys, and focus groups to gather data about your target market. Analyze your competitors' customers and identify gaps in the market.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to look for?</a:t>
            </a:r>
            <a:r>
              <a:rPr i="0" lang="en-US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1800">
                <a:latin typeface="Times New Roman"/>
                <a:ea typeface="Times New Roman"/>
                <a:cs typeface="Times New Roman"/>
                <a:sym typeface="Times New Roman"/>
              </a:rPr>
              <a:t>Demographics, psychographics, behavior patterns, pain points, goals, and motivations of your target audience.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arget Audience" id="319" name="Google Shape;3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701" y="736586"/>
            <a:ext cx="5400813" cy="579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0070" y="281546"/>
            <a:ext cx="1546226" cy="6017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 txBox="1"/>
          <p:nvPr/>
        </p:nvSpPr>
        <p:spPr>
          <a:xfrm>
            <a:off x="5263175" y="6069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0" y="0"/>
            <a:ext cx="4090556" cy="6858000"/>
          </a:xfrm>
          <a:custGeom>
            <a:rect b="b" l="l" r="r" t="t"/>
            <a:pathLst>
              <a:path extrusionOk="0" h="6858000" w="4090556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7"/>
          <p:cNvSpPr txBox="1"/>
          <p:nvPr>
            <p:ph type="title"/>
          </p:nvPr>
        </p:nvSpPr>
        <p:spPr>
          <a:xfrm>
            <a:off x="333632" y="640823"/>
            <a:ext cx="3673964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 Antiqua"/>
              <a:buNone/>
            </a:pPr>
            <a:r>
              <a:rPr b="1" i="0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Personas and Customer Journey Maps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9" name="Google Shape;329;p17"/>
          <p:cNvGrpSpPr/>
          <p:nvPr/>
        </p:nvGrpSpPr>
        <p:grpSpPr>
          <a:xfrm>
            <a:off x="4648018" y="640822"/>
            <a:ext cx="6900512" cy="5957685"/>
            <a:chOff x="0" y="0"/>
            <a:chExt cx="6900512" cy="5957685"/>
          </a:xfrm>
        </p:grpSpPr>
        <p:cxnSp>
          <p:nvCxnSpPr>
            <p:cNvPr id="330" name="Google Shape;330;p17"/>
            <p:cNvCxnSpPr/>
            <p:nvPr/>
          </p:nvCxnSpPr>
          <p:spPr>
            <a:xfrm>
              <a:off x="0" y="0"/>
              <a:ext cx="6900512" cy="0"/>
            </a:xfrm>
            <a:prstGeom prst="straightConnector1">
              <a:avLst/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1" name="Google Shape;331;p17"/>
            <p:cNvSpPr/>
            <p:nvPr/>
          </p:nvSpPr>
          <p:spPr>
            <a:xfrm>
              <a:off x="0" y="0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7"/>
            <p:cNvSpPr txBox="1"/>
            <p:nvPr/>
          </p:nvSpPr>
          <p:spPr>
            <a:xfrm>
              <a:off x="0" y="0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ook Antiqua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What is a user persona?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: A semi-fictional representation of your ideal customer, based on real data and research. It includes demographics, goals, behaviors, and pain points.</a:t>
              </a:r>
              <a:endPara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333" name="Google Shape;333;p17"/>
            <p:cNvCxnSpPr/>
            <p:nvPr/>
          </p:nvCxnSpPr>
          <p:spPr>
            <a:xfrm>
              <a:off x="0" y="1489421"/>
              <a:ext cx="6900512" cy="0"/>
            </a:xfrm>
            <a:prstGeom prst="straightConnector1">
              <a:avLst/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4" name="Google Shape;334;p17"/>
            <p:cNvSpPr/>
            <p:nvPr/>
          </p:nvSpPr>
          <p:spPr>
            <a:xfrm>
              <a:off x="0" y="1489421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 txBox="1"/>
            <p:nvPr/>
          </p:nvSpPr>
          <p:spPr>
            <a:xfrm>
              <a:off x="0" y="1489421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ook Antiqua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Why are user personas important?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: They help you design a product that meets the needs of your target audience and stay focused on their goals and pain points.</a:t>
              </a:r>
              <a:endPara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336" name="Google Shape;336;p17"/>
            <p:cNvCxnSpPr/>
            <p:nvPr/>
          </p:nvCxnSpPr>
          <p:spPr>
            <a:xfrm>
              <a:off x="0" y="2978843"/>
              <a:ext cx="6900512" cy="0"/>
            </a:xfrm>
            <a:prstGeom prst="straightConnector1">
              <a:avLst/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7" name="Google Shape;337;p17"/>
            <p:cNvSpPr/>
            <p:nvPr/>
          </p:nvSpPr>
          <p:spPr>
            <a:xfrm>
              <a:off x="0" y="2978843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7"/>
            <p:cNvSpPr txBox="1"/>
            <p:nvPr/>
          </p:nvSpPr>
          <p:spPr>
            <a:xfrm>
              <a:off x="0" y="2978843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ook Antiqua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What is a customer journey map?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: A visual representation of the steps a customer takes when interacting with your product or service. It shows the customer's thoughts, feelings, and pain points at each stage.</a:t>
              </a:r>
              <a:endPara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cxnSp>
          <p:nvCxnSpPr>
            <p:cNvPr id="339" name="Google Shape;339;p17"/>
            <p:cNvCxnSpPr/>
            <p:nvPr/>
          </p:nvCxnSpPr>
          <p:spPr>
            <a:xfrm>
              <a:off x="0" y="4468264"/>
              <a:ext cx="6900512" cy="0"/>
            </a:xfrm>
            <a:prstGeom prst="straightConnector1">
              <a:avLst/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0" name="Google Shape;340;p17"/>
            <p:cNvSpPr/>
            <p:nvPr/>
          </p:nvSpPr>
          <p:spPr>
            <a:xfrm>
              <a:off x="0" y="4468264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 txBox="1"/>
            <p:nvPr/>
          </p:nvSpPr>
          <p:spPr>
            <a:xfrm>
              <a:off x="0" y="4468264"/>
              <a:ext cx="6900512" cy="1489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ook Antiqua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How to create a customer journey map?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Book Antiqua"/>
                  <a:ea typeface="Book Antiqua"/>
                  <a:cs typeface="Book Antiqua"/>
                  <a:sym typeface="Book Antiqua"/>
                </a:rPr>
                <a:t>: Identify the stages of the customer journey, from awareness to post-purchase support. Map out the customer's thoughts, feelings, and pain points at each stage.</a:t>
              </a:r>
              <a:endParaRPr b="0" i="0" sz="20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</p:grpSp>
      <p:pic>
        <p:nvPicPr>
          <p:cNvPr id="342" name="Google Shape;3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73" y="209638"/>
            <a:ext cx="1171728" cy="45603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7"/>
          <p:cNvSpPr txBox="1"/>
          <p:nvPr/>
        </p:nvSpPr>
        <p:spPr>
          <a:xfrm>
            <a:off x="10990375" y="6398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" id="349" name="Google Shape;349;p18"/>
          <p:cNvPicPr preferRelativeResize="0"/>
          <p:nvPr/>
        </p:nvPicPr>
        <p:blipFill rotWithShape="1">
          <a:blip r:embed="rId3">
            <a:alphaModFix amt="50000"/>
          </a:blip>
          <a:srcRect b="5000" l="0" r="0" t="5000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8"/>
          <p:cNvSpPr txBox="1"/>
          <p:nvPr>
            <p:ph type="title"/>
          </p:nvPr>
        </p:nvSpPr>
        <p:spPr>
          <a:xfrm>
            <a:off x="378833" y="1795824"/>
            <a:ext cx="4312807" cy="3591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Book Antiqua"/>
              <a:buNone/>
            </a:pPr>
            <a:r>
              <a:rPr b="1" lang="en-US" sz="5400">
                <a:solidFill>
                  <a:srgbClr val="FEFEFE"/>
                </a:solidFill>
              </a:rPr>
              <a:t>Identify underserved customer needs</a:t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5070453" y="563667"/>
            <a:ext cx="6570918" cy="5579082"/>
          </a:xfrm>
          <a:custGeom>
            <a:rect b="b" l="l" r="r" t="t"/>
            <a:pathLst>
              <a:path extrusionOk="0" fill="none" h="5579082" w="6570918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extrusionOk="0" h="5579082" w="6570918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952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"/>
          <p:cNvSpPr txBox="1"/>
          <p:nvPr>
            <p:ph idx="1" type="body"/>
          </p:nvPr>
        </p:nvSpPr>
        <p:spPr>
          <a:xfrm>
            <a:off x="5301049" y="847081"/>
            <a:ext cx="6049703" cy="5295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b="1" i="0" lang="en-US" sz="2200">
                <a:solidFill>
                  <a:schemeClr val="dk1"/>
                </a:solidFill>
              </a:rPr>
              <a:t>What are underserved customer needs?</a:t>
            </a:r>
            <a:r>
              <a:rPr i="0" lang="en-US" sz="2200">
                <a:solidFill>
                  <a:schemeClr val="dk1"/>
                </a:solidFill>
              </a:rPr>
              <a:t>: Needs in the market that aren't currently being met by existing products or services.</a:t>
            </a:r>
            <a:endParaRPr/>
          </a:p>
          <a:p>
            <a:pPr indent="-228600" lvl="0" marL="2286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b="1" i="0" lang="en-US" sz="2200">
                <a:solidFill>
                  <a:schemeClr val="dk1"/>
                </a:solidFill>
              </a:rPr>
              <a:t>Why are they important?</a:t>
            </a:r>
            <a:r>
              <a:rPr i="0" lang="en-US" sz="2200">
                <a:solidFill>
                  <a:schemeClr val="dk1"/>
                </a:solidFill>
              </a:rPr>
              <a:t>: Identifying underserved customer needs can help you create a unique value proposition and differentiate your product from competitors.</a:t>
            </a:r>
            <a:endParaRPr/>
          </a:p>
          <a:p>
            <a:pPr indent="-228600" lvl="0" marL="2286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b="1" i="0" lang="en-US" sz="2200">
                <a:solidFill>
                  <a:schemeClr val="dk1"/>
                </a:solidFill>
              </a:rPr>
              <a:t>How to identify underserved customer needs?</a:t>
            </a:r>
            <a:r>
              <a:rPr i="0" lang="en-US" sz="2200">
                <a:solidFill>
                  <a:schemeClr val="dk1"/>
                </a:solidFill>
              </a:rPr>
              <a:t>: Conduct customer research, analyze competitors, and look for gaps in the market.</a:t>
            </a:r>
            <a:endParaRPr/>
          </a:p>
        </p:txBody>
      </p:sp>
      <p:pic>
        <p:nvPicPr>
          <p:cNvPr id="353" name="Google Shape;3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32" y="5894755"/>
            <a:ext cx="1289329" cy="555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8"/>
          <p:cNvSpPr txBox="1"/>
          <p:nvPr/>
        </p:nvSpPr>
        <p:spPr>
          <a:xfrm>
            <a:off x="10404225" y="5678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9"/>
          <p:cNvSpPr/>
          <p:nvPr/>
        </p:nvSpPr>
        <p:spPr>
          <a:xfrm>
            <a:off x="3938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 txBox="1"/>
          <p:nvPr>
            <p:ph type="title"/>
          </p:nvPr>
        </p:nvSpPr>
        <p:spPr>
          <a:xfrm>
            <a:off x="626876" y="686613"/>
            <a:ext cx="10921640" cy="1314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Book Antiqua"/>
              <a:buNone/>
            </a:pPr>
            <a:r>
              <a:rPr lang="en-US" sz="7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Proposition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19"/>
          <p:cNvSpPr/>
          <p:nvPr/>
        </p:nvSpPr>
        <p:spPr>
          <a:xfrm flipH="1" rot="10800000">
            <a:off x="648305" y="2241737"/>
            <a:ext cx="10900219" cy="18288"/>
          </a:xfrm>
          <a:custGeom>
            <a:rect b="b" l="l" r="r" t="t"/>
            <a:pathLst>
              <a:path extrusionOk="0" fill="none" h="18288" w="10900219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900219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19"/>
          <p:cNvGrpSpPr/>
          <p:nvPr/>
        </p:nvGrpSpPr>
        <p:grpSpPr>
          <a:xfrm>
            <a:off x="636385" y="3437978"/>
            <a:ext cx="10908392" cy="2213179"/>
            <a:chOff x="3738" y="632880"/>
            <a:chExt cx="10908392" cy="2213179"/>
          </a:xfrm>
        </p:grpSpPr>
        <p:sp>
          <p:nvSpPr>
            <p:cNvPr id="363" name="Google Shape;363;p19"/>
            <p:cNvSpPr/>
            <p:nvPr/>
          </p:nvSpPr>
          <p:spPr>
            <a:xfrm>
              <a:off x="3738" y="632880"/>
              <a:ext cx="3271015" cy="1826709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335797" y="948337"/>
              <a:ext cx="3271015" cy="182670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E465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5" name="Google Shape;365;p19"/>
            <p:cNvSpPr txBox="1"/>
            <p:nvPr/>
          </p:nvSpPr>
          <p:spPr>
            <a:xfrm>
              <a:off x="389299" y="1001839"/>
              <a:ext cx="3164011" cy="1719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Book Antiqua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What is a value proposition?</a:t>
              </a:r>
              <a:r>
                <a:rPr b="0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A statement that explains the value your product or service provides to customers.</a:t>
              </a:r>
              <a:endPara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3938873" y="632880"/>
              <a:ext cx="2988538" cy="1897722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4270933" y="948337"/>
              <a:ext cx="2988538" cy="189772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E465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8" name="Google Shape;368;p19"/>
            <p:cNvSpPr txBox="1"/>
            <p:nvPr/>
          </p:nvSpPr>
          <p:spPr>
            <a:xfrm>
              <a:off x="4326515" y="1003919"/>
              <a:ext cx="2877374" cy="178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Book Antiqua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Why is it important?</a:t>
              </a:r>
              <a:r>
                <a:rPr b="0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A clear value proposition helps you communicate the benefits of your product to customers and differentiate yourself from competitors.</a:t>
              </a:r>
              <a:endPara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7591532" y="632880"/>
              <a:ext cx="2988538" cy="1897722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7923592" y="948337"/>
              <a:ext cx="2988538" cy="189772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12700">
              <a:solidFill>
                <a:srgbClr val="E465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1" name="Google Shape;371;p19"/>
            <p:cNvSpPr txBox="1"/>
            <p:nvPr/>
          </p:nvSpPr>
          <p:spPr>
            <a:xfrm>
              <a:off x="7979174" y="1003919"/>
              <a:ext cx="2877374" cy="178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Book Antiqua"/>
                <a:buNone/>
              </a:pPr>
              <a:r>
                <a:rPr b="1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create a value proposition?</a:t>
              </a:r>
              <a:r>
                <a:rPr b="0" i="0" lang="en-US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Identify the benefits of your product, the problems it solves, and the unique value it provides.</a:t>
              </a:r>
              <a:endPara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72" name="Google Shape;3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2508" y="265505"/>
            <a:ext cx="1546226" cy="601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9"/>
          <p:cNvSpPr txBox="1"/>
          <p:nvPr/>
        </p:nvSpPr>
        <p:spPr>
          <a:xfrm>
            <a:off x="10941550" y="63500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uilding with a lawn and grass&#10;&#10;Description automatically generated with medium confidence" id="122" name="Google Shape;1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and black rectangle with a black background&#10;&#10;Description automatically generated" id="123" name="Google Shape;12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0"/>
          <p:cNvSpPr txBox="1"/>
          <p:nvPr/>
        </p:nvSpPr>
        <p:spPr>
          <a:xfrm>
            <a:off x="501394" y="5511842"/>
            <a:ext cx="609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lang="en-US" sz="28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eek</a:t>
            </a:r>
            <a:r>
              <a:rPr b="1" i="0" lang="en-US" sz="2800" u="none" cap="none" strike="noStrik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5: The Product-Market Fit 		               		</a:t>
            </a:r>
            <a:r>
              <a:rPr b="1" lang="en-US" sz="28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2800" u="none" cap="none" strike="noStrike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(PMF)</a:t>
            </a:r>
            <a:endParaRPr b="1" i="0" sz="2800" u="none" cap="none" strike="noStrike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0" y="0"/>
            <a:ext cx="4090556" cy="6858000"/>
          </a:xfrm>
          <a:custGeom>
            <a:rect b="b" l="l" r="r" t="t"/>
            <a:pathLst>
              <a:path extrusionOk="0" h="6858000" w="4090556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0"/>
          <p:cNvSpPr txBox="1"/>
          <p:nvPr>
            <p:ph type="title"/>
          </p:nvPr>
        </p:nvSpPr>
        <p:spPr>
          <a:xfrm>
            <a:off x="417137" y="654907"/>
            <a:ext cx="3256281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 Antiqua"/>
              <a:buNone/>
            </a:pPr>
            <a:r>
              <a:rPr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discovery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81" name="Google Shape;381;p20"/>
          <p:cNvGrpSpPr/>
          <p:nvPr/>
        </p:nvGrpSpPr>
        <p:grpSpPr>
          <a:xfrm>
            <a:off x="4190644" y="542230"/>
            <a:ext cx="7894264" cy="5773537"/>
            <a:chOff x="0" y="269674"/>
            <a:chExt cx="7894264" cy="5773537"/>
          </a:xfrm>
        </p:grpSpPr>
        <p:sp>
          <p:nvSpPr>
            <p:cNvPr id="382" name="Google Shape;382;p20"/>
            <p:cNvSpPr/>
            <p:nvPr/>
          </p:nvSpPr>
          <p:spPr>
            <a:xfrm>
              <a:off x="0" y="269674"/>
              <a:ext cx="7894264" cy="1703141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83140" y="352814"/>
              <a:ext cx="7727984" cy="1536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Book Antiqua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What is customer discovery?</a:t>
              </a:r>
              <a:r>
                <a:rPr b="0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The process of gathering feedback from potential customers to validate assumptions about your product or service.</a:t>
              </a:r>
              <a:endPara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0" y="2160016"/>
              <a:ext cx="7894264" cy="2048730"/>
            </a:xfrm>
            <a:prstGeom prst="roundRect">
              <a:avLst>
                <a:gd fmla="val 16667" name="adj"/>
              </a:avLst>
            </a:prstGeom>
            <a:solidFill>
              <a:srgbClr val="03A06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5" name="Google Shape;385;p20"/>
            <p:cNvSpPr txBox="1"/>
            <p:nvPr/>
          </p:nvSpPr>
          <p:spPr>
            <a:xfrm>
              <a:off x="100011" y="2260027"/>
              <a:ext cx="7694242" cy="18487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Book Antiqua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Why is it important?</a:t>
              </a:r>
              <a:r>
                <a:rPr b="0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Customer discovery helps you build a product that meets the needs of your target market and reduces the risk of building something that nobody wants.</a:t>
              </a:r>
              <a:endPara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0" y="4395946"/>
              <a:ext cx="7894264" cy="1647265"/>
            </a:xfrm>
            <a:prstGeom prst="roundRect">
              <a:avLst>
                <a:gd fmla="val 16667" name="adj"/>
              </a:avLst>
            </a:prstGeom>
            <a:solidFill>
              <a:srgbClr val="089539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7" name="Google Shape;387;p20"/>
            <p:cNvSpPr txBox="1"/>
            <p:nvPr/>
          </p:nvSpPr>
          <p:spPr>
            <a:xfrm>
              <a:off x="80413" y="4476359"/>
              <a:ext cx="7733438" cy="1486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Book Antiqua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conduct customer discovery?</a:t>
              </a:r>
              <a:r>
                <a:rPr b="0" i="0" lang="en-US" sz="22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Reach out to potential customers, ask open-ended questions, and gather feedback through surveys, interviews, or focus groups.</a:t>
              </a:r>
              <a:endPara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88" name="Google Shape;3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49" y="5960319"/>
            <a:ext cx="1289329" cy="55547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0"/>
          <p:cNvSpPr txBox="1"/>
          <p:nvPr/>
        </p:nvSpPr>
        <p:spPr>
          <a:xfrm>
            <a:off x="10770575" y="64232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(Survicate,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and placing stars" id="396" name="Google Shape;396;p21"/>
          <p:cNvPicPr preferRelativeResize="0"/>
          <p:nvPr/>
        </p:nvPicPr>
        <p:blipFill rotWithShape="1">
          <a:blip r:embed="rId3">
            <a:alphaModFix/>
          </a:blip>
          <a:srcRect b="0" l="0" r="-1" t="15707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1"/>
          <p:cNvSpPr/>
          <p:nvPr/>
        </p:nvSpPr>
        <p:spPr>
          <a:xfrm>
            <a:off x="0" y="937549"/>
            <a:ext cx="12191999" cy="505813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14509"/>
                </a:srgbClr>
              </a:gs>
              <a:gs pos="50000">
                <a:srgbClr val="000000">
                  <a:alpha val="29411"/>
                </a:srgbClr>
              </a:gs>
              <a:gs pos="80000">
                <a:srgbClr val="000000">
                  <a:alpha val="14509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1"/>
          <p:cNvSpPr txBox="1"/>
          <p:nvPr>
            <p:ph type="title"/>
          </p:nvPr>
        </p:nvSpPr>
        <p:spPr>
          <a:xfrm>
            <a:off x="1522476" y="836609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b="1" lang="en-US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Discovery Feedback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21"/>
          <p:cNvSpPr/>
          <p:nvPr/>
        </p:nvSpPr>
        <p:spPr>
          <a:xfrm>
            <a:off x="3974206" y="436862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229" y="5628319"/>
            <a:ext cx="2019900" cy="78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ook Antiqua"/>
              <a:buNone/>
            </a:pPr>
            <a:r>
              <a:rPr b="1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Customer Feedback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22"/>
          <p:cNvSpPr txBox="1"/>
          <p:nvPr>
            <p:ph idx="1" type="body"/>
          </p:nvPr>
        </p:nvSpPr>
        <p:spPr>
          <a:xfrm>
            <a:off x="838200" y="1929384"/>
            <a:ext cx="5181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Qualitative</a:t>
            </a:r>
            <a:r>
              <a:rPr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Open-ended, subjective feedback that provides insights into customers' thoughts and feelings.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elps you understand the "why" behind customer behavior.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22"/>
          <p:cNvSpPr txBox="1"/>
          <p:nvPr>
            <p:ph idx="2" type="body"/>
          </p:nvPr>
        </p:nvSpPr>
        <p:spPr>
          <a:xfrm>
            <a:off x="6172200" y="1929384"/>
            <a:ext cx="5181600" cy="2259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i="0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</a:t>
            </a:r>
            <a:r>
              <a:rPr i="0" lang="en-US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Numerical data that provides insights into customer behavior and preferences.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172200" y="3811412"/>
            <a:ext cx="54348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you measure the "what" and "how many".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" name="Google Shape;4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8" y="5640631"/>
            <a:ext cx="1546225" cy="60179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10330975" y="5165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23"/>
          <p:cNvSpPr/>
          <p:nvPr/>
        </p:nvSpPr>
        <p:spPr>
          <a:xfrm>
            <a:off x="1318417" y="0"/>
            <a:ext cx="9570431" cy="6858000"/>
          </a:xfrm>
          <a:custGeom>
            <a:rect b="b" l="l" r="r" t="t"/>
            <a:pathLst>
              <a:path extrusionOk="0" h="5150263" w="7187261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3"/>
          <p:cNvSpPr txBox="1"/>
          <p:nvPr>
            <p:ph type="title"/>
          </p:nvPr>
        </p:nvSpPr>
        <p:spPr>
          <a:xfrm>
            <a:off x="2427218" y="149271"/>
            <a:ext cx="7680607" cy="1012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ook Antiqua"/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Customer Feedback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8" name="Google Shape;418;p23"/>
          <p:cNvGrpSpPr/>
          <p:nvPr/>
        </p:nvGrpSpPr>
        <p:grpSpPr>
          <a:xfrm>
            <a:off x="2417278" y="1552130"/>
            <a:ext cx="7354395" cy="4492300"/>
            <a:chOff x="-87560" y="7143"/>
            <a:chExt cx="7354395" cy="4492300"/>
          </a:xfrm>
        </p:grpSpPr>
        <p:sp>
          <p:nvSpPr>
            <p:cNvPr id="419" name="Google Shape;419;p23"/>
            <p:cNvSpPr/>
            <p:nvPr/>
          </p:nvSpPr>
          <p:spPr>
            <a:xfrm>
              <a:off x="-87560" y="7143"/>
              <a:ext cx="7179276" cy="1283514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300702" y="295934"/>
              <a:ext cx="705932" cy="70593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1394898" y="7143"/>
              <a:ext cx="569391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2" name="Google Shape;422;p23"/>
            <p:cNvSpPr txBox="1"/>
            <p:nvPr/>
          </p:nvSpPr>
          <p:spPr>
            <a:xfrm>
              <a:off x="1394898" y="7143"/>
              <a:ext cx="569391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5825" lIns="135825" spcFirstLastPara="1" rIns="135825" wrap="square" tIns="13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Book Antiqua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analyze customer feedback?</a:t>
              </a: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Look for patterns, themes, and insights in the data. Identify areas of agreement and disagreement.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-87560" y="1611536"/>
              <a:ext cx="7179276" cy="1283514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300702" y="1900327"/>
              <a:ext cx="705932" cy="7059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1216878" y="1611536"/>
              <a:ext cx="604995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6" name="Google Shape;426;p23"/>
            <p:cNvSpPr txBox="1"/>
            <p:nvPr/>
          </p:nvSpPr>
          <p:spPr>
            <a:xfrm>
              <a:off x="1216878" y="1611536"/>
              <a:ext cx="604995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5825" lIns="135825" spcFirstLastPara="1" rIns="135825" wrap="square" tIns="13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ook Antiqua"/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What to look for?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Pain points, goals, motivations, and behaviors of your target audience.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-87560" y="3215929"/>
              <a:ext cx="7179276" cy="1283514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300702" y="3504719"/>
              <a:ext cx="705932" cy="7059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1394898" y="3215929"/>
              <a:ext cx="569391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0" name="Google Shape;430;p23"/>
            <p:cNvSpPr txBox="1"/>
            <p:nvPr/>
          </p:nvSpPr>
          <p:spPr>
            <a:xfrm>
              <a:off x="1394898" y="3215929"/>
              <a:ext cx="5693917" cy="128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5825" lIns="135825" spcFirstLastPara="1" rIns="135825" wrap="square" tIns="13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Book Antiqua"/>
                <a:buNone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prioritize feedback?</a:t>
              </a: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Identify the most common pain points and prioritize them based on their impact on the customer and the business.</a:t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31" name="Google Shape;43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063" y="227867"/>
            <a:ext cx="1795494" cy="69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3"/>
          <p:cNvSpPr txBox="1"/>
          <p:nvPr/>
        </p:nvSpPr>
        <p:spPr>
          <a:xfrm>
            <a:off x="10470725" y="6165725"/>
            <a:ext cx="172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4"/>
          <p:cNvSpPr txBox="1"/>
          <p:nvPr>
            <p:ph type="title"/>
          </p:nvPr>
        </p:nvSpPr>
        <p:spPr>
          <a:xfrm>
            <a:off x="576072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Book Antiqua"/>
              <a:buNone/>
            </a:pPr>
            <a:r>
              <a:rPr b="1" lang="en-US" sz="5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Iterating and Refining Your 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576072" y="1817073"/>
            <a:ext cx="11018520" cy="18288"/>
          </a:xfrm>
          <a:custGeom>
            <a:rect b="b" l="l" r="r" t="t"/>
            <a:pathLst>
              <a:path extrusionOk="0" fill="none" h="18288" w="1101852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101852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3BD42"/>
          </a:solidFill>
          <a:ln cap="rnd" cmpd="sng" w="38100">
            <a:solidFill>
              <a:srgbClr val="F3BD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4"/>
          <p:cNvSpPr txBox="1"/>
          <p:nvPr>
            <p:ph idx="1" type="body"/>
          </p:nvPr>
        </p:nvSpPr>
        <p:spPr>
          <a:xfrm>
            <a:off x="572493" y="2071316"/>
            <a:ext cx="6713552" cy="463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iterate and refine?</a:t>
            </a:r>
            <a:r>
              <a:rPr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2200">
                <a:latin typeface="Times New Roman"/>
                <a:ea typeface="Times New Roman"/>
                <a:cs typeface="Times New Roman"/>
                <a:sym typeface="Times New Roman"/>
              </a:rPr>
              <a:t>Customer feedback may reveal that your initial assumptions were incorrect, or that there are opportunities to improve your product.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iterate and refine?</a:t>
            </a:r>
            <a:r>
              <a:rPr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2200">
                <a:latin typeface="Times New Roman"/>
                <a:ea typeface="Times New Roman"/>
                <a:cs typeface="Times New Roman"/>
                <a:sym typeface="Times New Roman"/>
              </a:rPr>
              <a:t>Use customer feedback to make changes to your product, and then test those changes with customers to gather more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to iterate and refine?</a:t>
            </a:r>
            <a:r>
              <a:rPr i="0" lang="en-US" sz="22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0" lang="en-US" sz="2200">
                <a:latin typeface="Times New Roman"/>
                <a:ea typeface="Times New Roman"/>
                <a:cs typeface="Times New Roman"/>
                <a:sym typeface="Times New Roman"/>
              </a:rPr>
              <a:t>Product features, user experience, pricing, marketing messaging, and more.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fferent coloured question marks" id="441" name="Google Shape;441;p24"/>
          <p:cNvPicPr preferRelativeResize="0"/>
          <p:nvPr/>
        </p:nvPicPr>
        <p:blipFill rotWithShape="1">
          <a:blip r:embed="rId3">
            <a:alphaModFix/>
          </a:blip>
          <a:srcRect b="2" l="21854" r="24030" t="0"/>
          <a:stretch/>
        </p:blipFill>
        <p:spPr>
          <a:xfrm>
            <a:off x="7675657" y="2093976"/>
            <a:ext cx="4125045" cy="43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6384" y="238539"/>
            <a:ext cx="1224318" cy="476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4"/>
          <p:cNvSpPr txBox="1"/>
          <p:nvPr/>
        </p:nvSpPr>
        <p:spPr>
          <a:xfrm>
            <a:off x="6227900" y="6074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Book Antiqua"/>
              <a:buNone/>
            </a:pPr>
            <a:r>
              <a:rPr i="0"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Takeaways from Customer Discovery</a:t>
            </a: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9" name="Google Shape;449;p25"/>
          <p:cNvGrpSpPr/>
          <p:nvPr/>
        </p:nvGrpSpPr>
        <p:grpSpPr>
          <a:xfrm>
            <a:off x="627105" y="2028238"/>
            <a:ext cx="10937789" cy="4250194"/>
            <a:chOff x="0" y="0"/>
            <a:chExt cx="10937789" cy="4250194"/>
          </a:xfrm>
        </p:grpSpPr>
        <p:sp>
          <p:nvSpPr>
            <p:cNvPr id="450" name="Google Shape;450;p25"/>
            <p:cNvSpPr/>
            <p:nvPr/>
          </p:nvSpPr>
          <p:spPr>
            <a:xfrm>
              <a:off x="0" y="0"/>
              <a:ext cx="10937789" cy="894406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70557" y="203006"/>
              <a:ext cx="491923" cy="49192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033039" y="1764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3" name="Google Shape;453;p25"/>
            <p:cNvSpPr txBox="1"/>
            <p:nvPr/>
          </p:nvSpPr>
          <p:spPr>
            <a:xfrm>
              <a:off x="1033039" y="1764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650" lIns="94650" spcFirstLastPara="1" rIns="94650" wrap="square" tIns="94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Target market is different from what was initially assumed.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0" y="1119772"/>
              <a:ext cx="10937789" cy="894406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270557" y="1321014"/>
              <a:ext cx="491923" cy="49192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033039" y="1119772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7" name="Google Shape;457;p25"/>
            <p:cNvSpPr txBox="1"/>
            <p:nvPr/>
          </p:nvSpPr>
          <p:spPr>
            <a:xfrm>
              <a:off x="1033039" y="1119772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650" lIns="94650" spcFirstLastPara="1" rIns="94650" wrap="square" tIns="94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Customers prioritize certain features or benefits over others.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0" y="2237780"/>
              <a:ext cx="10937789" cy="894406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270557" y="2439022"/>
              <a:ext cx="491923" cy="49192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033039" y="2237780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1" name="Google Shape;461;p25"/>
            <p:cNvSpPr txBox="1"/>
            <p:nvPr/>
          </p:nvSpPr>
          <p:spPr>
            <a:xfrm>
              <a:off x="1033039" y="2237780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650" lIns="94650" spcFirstLastPara="1" rIns="94650" wrap="square" tIns="94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Simplification of the product is necessary to appeal to a wider audience.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0" y="3355788"/>
              <a:ext cx="10937789" cy="894406"/>
            </a:xfrm>
            <a:prstGeom prst="roundRect">
              <a:avLst>
                <a:gd fmla="val 10000" name="adj"/>
              </a:avLst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70557" y="3557030"/>
              <a:ext cx="491923" cy="49192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033039" y="3355788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5" name="Google Shape;465;p25"/>
            <p:cNvSpPr txBox="1"/>
            <p:nvPr/>
          </p:nvSpPr>
          <p:spPr>
            <a:xfrm>
              <a:off x="1033039" y="3355788"/>
              <a:ext cx="9904749" cy="894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4650" lIns="94650" spcFirstLastPara="1" rIns="94650" wrap="square" tIns="946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ook Antiqua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Pricing model needs to be adjusted to be more competitive.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66" name="Google Shape;46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73678" y="147250"/>
            <a:ext cx="1360243" cy="52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630936" y="999492"/>
            <a:ext cx="4889565" cy="4424065"/>
          </a:xfrm>
          <a:custGeom>
            <a:rect b="b" l="l" r="r" t="t"/>
            <a:pathLst>
              <a:path extrusionOk="0" h="4424065" w="5531319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26"/>
          <p:cNvSpPr txBox="1"/>
          <p:nvPr>
            <p:ph type="title"/>
          </p:nvPr>
        </p:nvSpPr>
        <p:spPr>
          <a:xfrm>
            <a:off x="1039163" y="1762169"/>
            <a:ext cx="4073110" cy="3122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Book Antiqua"/>
              <a:buNone/>
            </a:pPr>
            <a:r>
              <a:rPr lang="en-US" sz="5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Biggest Surprises from Customer Discovery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26"/>
          <p:cNvSpPr txBox="1"/>
          <p:nvPr>
            <p:ph idx="1" type="body"/>
          </p:nvPr>
        </p:nvSpPr>
        <p:spPr>
          <a:xfrm>
            <a:off x="5755403" y="3157088"/>
            <a:ext cx="6278518" cy="33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Customers are willing to pay more than expected for the product.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The market is more competitive than initially thought.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Certain features or benefits are more important to customers than expected.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sales process is more complex than anticipated.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RM Customer Insights App" id="475" name="Google Shape;4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6147" y="147250"/>
            <a:ext cx="2862588" cy="286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584" y="5839988"/>
            <a:ext cx="1701988" cy="66241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6"/>
          <p:cNvSpPr txBox="1"/>
          <p:nvPr/>
        </p:nvSpPr>
        <p:spPr>
          <a:xfrm>
            <a:off x="10587400" y="5922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Book Antiqua"/>
              <a:buNone/>
            </a:pPr>
            <a:r>
              <a:rPr i="0" lang="en-US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Pivots and Changes Made as a Result of Customer Discovery</a:t>
            </a:r>
            <a:endParaRPr sz="4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3748215" y="1952367"/>
            <a:ext cx="4695568" cy="4695568"/>
            <a:chOff x="3484604" y="0"/>
            <a:chExt cx="4695568" cy="4695568"/>
          </a:xfrm>
        </p:grpSpPr>
        <p:sp>
          <p:nvSpPr>
            <p:cNvPr id="484" name="Google Shape;484;p27"/>
            <p:cNvSpPr/>
            <p:nvPr/>
          </p:nvSpPr>
          <p:spPr>
            <a:xfrm>
              <a:off x="3484604" y="0"/>
              <a:ext cx="4695568" cy="4695568"/>
            </a:xfrm>
            <a:prstGeom prst="diamond">
              <a:avLst/>
            </a:prstGeom>
            <a:solidFill>
              <a:srgbClr val="F5D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930683" y="446078"/>
              <a:ext cx="1831271" cy="1831271"/>
            </a:xfrm>
            <a:prstGeom prst="roundRect">
              <a:avLst>
                <a:gd fmla="val 16667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" name="Google Shape;486;p27"/>
            <p:cNvSpPr txBox="1"/>
            <p:nvPr/>
          </p:nvSpPr>
          <p:spPr>
            <a:xfrm>
              <a:off x="4020078" y="535473"/>
              <a:ext cx="1652481" cy="1652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Book Antiqua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Shift from a B2C to a B2B model</a:t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5902822" y="446078"/>
              <a:ext cx="1831271" cy="1831271"/>
            </a:xfrm>
            <a:prstGeom prst="roundRect">
              <a:avLst>
                <a:gd fmla="val 16667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8" name="Google Shape;488;p27"/>
            <p:cNvSpPr txBox="1"/>
            <p:nvPr/>
          </p:nvSpPr>
          <p:spPr>
            <a:xfrm>
              <a:off x="5992217" y="535473"/>
              <a:ext cx="1652481" cy="1652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Book Antiqua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Change in pricing model (e.g. from subscription-based to pay-per-use)</a:t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3930683" y="2418217"/>
              <a:ext cx="1831271" cy="1831271"/>
            </a:xfrm>
            <a:prstGeom prst="roundRect">
              <a:avLst>
                <a:gd fmla="val 16667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0" name="Google Shape;490;p27"/>
            <p:cNvSpPr txBox="1"/>
            <p:nvPr/>
          </p:nvSpPr>
          <p:spPr>
            <a:xfrm>
              <a:off x="4020078" y="2507612"/>
              <a:ext cx="1652481" cy="1652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Book Antiqua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Addition of new features or benefits to the product</a:t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5902822" y="2418217"/>
              <a:ext cx="1831271" cy="1831271"/>
            </a:xfrm>
            <a:prstGeom prst="roundRect">
              <a:avLst>
                <a:gd fmla="val 16667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2" name="Google Shape;492;p27"/>
            <p:cNvSpPr txBox="1"/>
            <p:nvPr/>
          </p:nvSpPr>
          <p:spPr>
            <a:xfrm>
              <a:off x="5992217" y="2507612"/>
              <a:ext cx="1652481" cy="1652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Book Antiqua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Adjustment to the marketing strategy (e.g. from social media to content marketing) </a:t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93" name="Google Shape;4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41" y="5788524"/>
            <a:ext cx="1701988" cy="66241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 txBox="1"/>
          <p:nvPr/>
        </p:nvSpPr>
        <p:spPr>
          <a:xfrm>
            <a:off x="8596900" y="630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8"/>
          <p:cNvSpPr txBox="1"/>
          <p:nvPr>
            <p:ph type="title"/>
          </p:nvPr>
        </p:nvSpPr>
        <p:spPr>
          <a:xfrm>
            <a:off x="5297762" y="329184"/>
            <a:ext cx="6391730" cy="1783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Book Antiqua"/>
              <a:buNone/>
            </a:pPr>
            <a:r>
              <a:rPr i="0" lang="en-US" sz="3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Advice for Others Conducting Customer Discovery</a:t>
            </a:r>
            <a:endParaRPr sz="3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28"/>
          <p:cNvSpPr/>
          <p:nvPr/>
        </p:nvSpPr>
        <p:spPr>
          <a:xfrm>
            <a:off x="5412862" y="2395728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5E835"/>
          </a:solidFill>
          <a:ln cap="rnd" cmpd="sng" w="38100">
            <a:solidFill>
              <a:srgbClr val="F5E8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8"/>
          <p:cNvSpPr txBox="1"/>
          <p:nvPr>
            <p:ph idx="1" type="body"/>
          </p:nvPr>
        </p:nvSpPr>
        <p:spPr>
          <a:xfrm>
            <a:off x="5297761" y="2706624"/>
            <a:ext cx="6638865" cy="4151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Be open to changing your product or business model based on customer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Don't assume you know what your customers want - ask them!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Customer discovery is an ongoing process, not a one-time event.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Char char="•"/>
            </a:pPr>
            <a:r>
              <a:rPr i="0" lang="en-US" sz="2400">
                <a:latin typeface="Times New Roman"/>
                <a:ea typeface="Times New Roman"/>
                <a:cs typeface="Times New Roman"/>
                <a:sym typeface="Times New Roman"/>
              </a:rPr>
              <a:t>Be prepared to iterate and refine your product or business model based on customer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9377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ight bulb on yellow background with sketched light beams and cord" id="504" name="Google Shape;504;p28"/>
          <p:cNvPicPr preferRelativeResize="0"/>
          <p:nvPr/>
        </p:nvPicPr>
        <p:blipFill rotWithShape="1">
          <a:blip r:embed="rId3">
            <a:alphaModFix/>
          </a:blip>
          <a:srcRect b="0" l="51246" r="6988" t="0"/>
          <a:stretch/>
        </p:blipFill>
        <p:spPr>
          <a:xfrm>
            <a:off x="1" y="10"/>
            <a:ext cx="4657344" cy="6857990"/>
          </a:xfrm>
          <a:custGeom>
            <a:rect b="b" l="l" r="r" t="t"/>
            <a:pathLst>
              <a:path extrusionOk="0" h="6858000" w="4657344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05" name="Google Shape;5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74" y="5850308"/>
            <a:ext cx="1701988" cy="66241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8"/>
          <p:cNvSpPr txBox="1"/>
          <p:nvPr/>
        </p:nvSpPr>
        <p:spPr>
          <a:xfrm>
            <a:off x="10868250" y="63744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(Userpilot, 2024)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DFCA"/>
              </a:buClr>
              <a:buSzPts val="4800"/>
              <a:buFont typeface="Book Antiqua"/>
              <a:buNone/>
            </a:pPr>
            <a:r>
              <a:rPr b="1" lang="en-US">
                <a:solidFill>
                  <a:srgbClr val="FCDFC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TAKEAWAYS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29"/>
          <p:cNvSpPr txBox="1"/>
          <p:nvPr>
            <p:ph idx="1" type="body"/>
          </p:nvPr>
        </p:nvSpPr>
        <p:spPr>
          <a:xfrm>
            <a:off x="838200" y="2052952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265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right market for your product.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traction and retention to know if you're on the right track.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customer feedback and iterate to improve.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growth requires a product that works.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Product-Market Fit is a prerequisite for growth.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Retention is a key indicator of PMF.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talk to customers to achieve PMF.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PMF is not a one-time event, it's an ongoing process.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i="0" lang="en-US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PMF takes time, patience, and perseverance.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3" name="Google Shape;5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7669" y="345449"/>
            <a:ext cx="1701988" cy="66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7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title"/>
          </p:nvPr>
        </p:nvSpPr>
        <p:spPr>
          <a:xfrm>
            <a:off x="362201" y="2335575"/>
            <a:ext cx="4292700" cy="17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11111"/>
              <a:buFont typeface="Corbel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Learning Objectives</a:t>
            </a:r>
            <a:endParaRPr sz="6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5434808" y="1046864"/>
            <a:ext cx="6053328" cy="5431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7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By the end of this lesson, you will be able to…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6080" lvl="0" marL="457200" rtl="0" algn="just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Conduct survey and do market research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608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Build the right product and the reasonable business model</a:t>
            </a:r>
            <a:endParaRPr/>
          </a:p>
          <a:p>
            <a:pPr indent="-38608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levels of Product-Market Fit (PMF) and the 4Ps</a:t>
            </a:r>
            <a:endParaRPr/>
          </a:p>
          <a:p>
            <a:pPr indent="-38608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•"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about the market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alidation and customer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iscovery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647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64" y="396875"/>
            <a:ext cx="2232954" cy="86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stion mark against red wall" id="520" name="Google Shape;520;p30"/>
          <p:cNvPicPr preferRelativeResize="0"/>
          <p:nvPr/>
        </p:nvPicPr>
        <p:blipFill rotWithShape="1">
          <a:blip r:embed="rId3">
            <a:alphaModFix amt="50000"/>
          </a:blip>
          <a:srcRect b="7001" l="0" r="-1" t="0"/>
          <a:stretch/>
        </p:blipFill>
        <p:spPr>
          <a:xfrm>
            <a:off x="20" y="10"/>
            <a:ext cx="121889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0"/>
          <p:cNvSpPr txBox="1"/>
          <p:nvPr>
            <p:ph type="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0"/>
              <a:buFont typeface="Calibri"/>
              <a:buNone/>
            </a:pPr>
            <a:r>
              <a:rPr b="1" lang="en-US" sz="10800"/>
              <a:t>Q&amp;A</a:t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3974206" y="436862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832" y="5729724"/>
            <a:ext cx="1672390" cy="72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1"/>
          <p:cNvSpPr/>
          <p:nvPr/>
        </p:nvSpPr>
        <p:spPr>
          <a:xfrm flipH="1">
            <a:off x="-1" y="0"/>
            <a:ext cx="5006297" cy="6858000"/>
          </a:xfrm>
          <a:custGeom>
            <a:rect b="b" l="l" r="r" t="t"/>
            <a:pathLst>
              <a:path extrusionOk="0" h="6858000" w="5006297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 txBox="1"/>
          <p:nvPr>
            <p:ph type="title"/>
          </p:nvPr>
        </p:nvSpPr>
        <p:spPr>
          <a:xfrm>
            <a:off x="841248" y="644652"/>
            <a:ext cx="3182112" cy="5568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Book Antiqua"/>
              <a:buNone/>
            </a:pPr>
            <a:r>
              <a:rPr lang="en-US" sz="4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31"/>
          <p:cNvSpPr txBox="1"/>
          <p:nvPr>
            <p:ph idx="1" type="body"/>
          </p:nvPr>
        </p:nvSpPr>
        <p:spPr>
          <a:xfrm>
            <a:off x="5230407" y="696180"/>
            <a:ext cx="6734433" cy="608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Ironclad, J.B. et al. (no date)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The 4 levels of PMF, The 4 Levels of PMF. Available at: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The 4 Levels of PMF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(Accessed: 07 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Product-market fit: What it is and how to measure it (no date)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Built In. Available at: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Built In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(Accessed: 07 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How to identify and meet customer needs (+18 most common types) (no date)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Survicate. Available at: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Survicate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(Accessed: 07 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Riserbato, R. (2023)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What are the 4 PS of Marketing? The marketing mix explained [example], HubSpot Blog. Available at: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HubSpot Blog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(Accessed: 07 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Faisal, S. (2023)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13 customer discovery questions to ask for valuable insights, Thoughts about Product Adoption, User Onboarding and Good UX | Userpilot Blog. Available at: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Userpilot Blog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(Accessed: 07 June 2024).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33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2" name="Google Shape;53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8831" y="5729724"/>
            <a:ext cx="1914425" cy="72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2"/>
          <p:cNvSpPr txBox="1"/>
          <p:nvPr>
            <p:ph type="title"/>
          </p:nvPr>
        </p:nvSpPr>
        <p:spPr>
          <a:xfrm>
            <a:off x="838200" y="451381"/>
            <a:ext cx="10512552" cy="40665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ook Antiqua"/>
              <a:buNone/>
            </a:pPr>
            <a:r>
              <a:rPr lang="en-US" sz="9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32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834" y="5392516"/>
            <a:ext cx="2277283" cy="837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838200" y="4736883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xes on conveyor belt in a warehouse&#10;&#10;Description automatically generated" id="137" name="Google Shape;1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0" y="0"/>
            <a:ext cx="12191999" cy="332334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7000">
                <a:srgbClr val="000000">
                  <a:alpha val="29411"/>
                </a:srgbClr>
              </a:gs>
              <a:gs pos="100000">
                <a:srgbClr val="000000">
                  <a:alpha val="2941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>
            <p:ph type="title"/>
          </p:nvPr>
        </p:nvSpPr>
        <p:spPr>
          <a:xfrm>
            <a:off x="315638" y="2155484"/>
            <a:ext cx="11548532" cy="422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00"/>
              <a:buFont typeface="Book Antiqua"/>
              <a:buNone/>
            </a:pPr>
            <a:r>
              <a:rPr b="1" lang="en-US" sz="9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Product-Market Fit (PMF)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4"/>
          <p:cNvSpPr/>
          <p:nvPr/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999">
                <a:srgbClr val="000000">
                  <a:alpha val="29411"/>
                </a:srgbClr>
              </a:gs>
              <a:gs pos="100000">
                <a:srgbClr val="000000">
                  <a:alpha val="29411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1970" y="5734286"/>
            <a:ext cx="2048059" cy="79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 rot="8888549">
            <a:off x="-1059473" y="-1108988"/>
            <a:ext cx="7179830" cy="5226565"/>
          </a:xfrm>
          <a:custGeom>
            <a:rect b="b" l="l" r="r" t="t"/>
            <a:pathLst>
              <a:path extrusionOk="0" h="5226565" w="7179830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654908" y="723801"/>
            <a:ext cx="4102676" cy="2705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b="1" lang="en-U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 of Product-Market Fit (PMF)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/>
          <p:cNvSpPr txBox="1"/>
          <p:nvPr>
            <p:ph idx="1" type="body"/>
          </p:nvPr>
        </p:nvSpPr>
        <p:spPr>
          <a:xfrm>
            <a:off x="6108199" y="1199590"/>
            <a:ext cx="5254800" cy="5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Product-market fit is a state of widespread demand for a product that satisfies a critical need and — crucially — can be delivered repeatably and efficiently to each customer.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08" y="5519541"/>
            <a:ext cx="2232954" cy="86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10276175" y="5784725"/>
            <a:ext cx="315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(First Round,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/>
          <p:nvPr/>
        </p:nvSpPr>
        <p:spPr>
          <a:xfrm>
            <a:off x="838199" y="1709928"/>
            <a:ext cx="10515600" cy="27432"/>
          </a:xfrm>
          <a:custGeom>
            <a:rect b="b" l="l" r="r" t="t"/>
            <a:pathLst>
              <a:path extrusionOk="0" fill="none" h="27432" w="1051560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extrusionOk="0" h="27432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dk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0" y="0"/>
            <a:ext cx="4090556" cy="6858000"/>
          </a:xfrm>
          <a:custGeom>
            <a:rect b="b" l="l" r="r" t="t"/>
            <a:pathLst>
              <a:path extrusionOk="0" h="6858000" w="4090556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317500" y="643015"/>
            <a:ext cx="3455555" cy="5583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Importance of achieving PMF for B2B companies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0" name="Google Shape;160;p6"/>
          <p:cNvGrpSpPr/>
          <p:nvPr/>
        </p:nvGrpSpPr>
        <p:grpSpPr>
          <a:xfrm>
            <a:off x="4648018" y="525988"/>
            <a:ext cx="6900512" cy="5843092"/>
            <a:chOff x="0" y="217069"/>
            <a:chExt cx="6900512" cy="5843092"/>
          </a:xfrm>
        </p:grpSpPr>
        <p:sp>
          <p:nvSpPr>
            <p:cNvPr id="161" name="Google Shape;161;p6"/>
            <p:cNvSpPr/>
            <p:nvPr/>
          </p:nvSpPr>
          <p:spPr>
            <a:xfrm>
              <a:off x="0" y="217069"/>
              <a:ext cx="6900512" cy="56511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27586" y="244655"/>
              <a:ext cx="6845340" cy="5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Book Antiqua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 Revenue Stability: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0" y="782179"/>
              <a:ext cx="6900512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0" y="782179"/>
              <a:ext cx="6900512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19075" spcFirstLastPara="1" rIns="163575" wrap="square" tIns="292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Ensures a consistent and predictable revenue stream from satisfied clients.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Reduces customer churn and increases lifetime value.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0" y="1686769"/>
              <a:ext cx="6900512" cy="565110"/>
            </a:xfrm>
            <a:prstGeom prst="roundRect">
              <a:avLst>
                <a:gd fmla="val 16667" name="adj"/>
              </a:avLst>
            </a:prstGeom>
            <a:solidFill>
              <a:srgbClr val="74975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27586" y="1714355"/>
              <a:ext cx="6845340" cy="5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Book Antiqua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 Market Validation: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0" y="2251879"/>
              <a:ext cx="6900512" cy="6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2251879"/>
              <a:ext cx="6900512" cy="6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19075" spcFirstLastPara="1" rIns="163575" wrap="square" tIns="292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Confirms that there is a real demand for the product.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Validates the business model and strategic direction.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0" y="2882711"/>
              <a:ext cx="6900512" cy="565110"/>
            </a:xfrm>
            <a:prstGeom prst="roundRect">
              <a:avLst>
                <a:gd fmla="val 16667" name="adj"/>
              </a:avLst>
            </a:prstGeom>
            <a:solidFill>
              <a:srgbClr val="56839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27586" y="2910297"/>
              <a:ext cx="6845340" cy="5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Book Antiqua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 Scalability: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0" y="3447821"/>
              <a:ext cx="6900512" cy="1142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0" y="3447821"/>
              <a:ext cx="6900512" cy="1142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19075" spcFirstLastPara="1" rIns="163575" wrap="square" tIns="292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Provides a strong foundation to scale operations and expand the customer base.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Attracts investors and funding opportunities due to proven market demand.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0" y="4590461"/>
              <a:ext cx="6900512" cy="565110"/>
            </a:xfrm>
            <a:prstGeom prst="roundRect">
              <a:avLst>
                <a:gd fmla="val 16667" name="adj"/>
              </a:avLst>
            </a:prstGeom>
            <a:solidFill>
              <a:srgbClr val="804E8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27586" y="4618047"/>
              <a:ext cx="6845340" cy="509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Book Antiqua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4. Customer Loyalty: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0" y="5155571"/>
              <a:ext cx="6900512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0" y="5155571"/>
              <a:ext cx="6900512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19075" spcFirstLastPara="1" rIns="163575" wrap="square" tIns="292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Builds strong relationships with clients, leading to long-term partnerships.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Char char="•"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Encourages positive referrals and word-of-mouth promotion.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" y="290620"/>
            <a:ext cx="1517392" cy="5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/>
          <p:nvPr/>
        </p:nvSpPr>
        <p:spPr>
          <a:xfrm>
            <a:off x="10750725" y="63690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(First Round,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0" y="0"/>
            <a:ext cx="12192000" cy="2347414"/>
          </a:xfrm>
          <a:custGeom>
            <a:rect b="b" l="l" r="r" t="t"/>
            <a:pathLst>
              <a:path extrusionOk="0" h="2347414" w="12192000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/>
          <p:nvPr>
            <p:ph type="title"/>
          </p:nvPr>
        </p:nvSpPr>
        <p:spPr>
          <a:xfrm>
            <a:off x="838200" y="401221"/>
            <a:ext cx="10515600" cy="1348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Book Antiqua"/>
              <a:buNone/>
            </a:pPr>
            <a:r>
              <a:rPr lang="en-US" sz="6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Levels of Product-Market Fit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7"/>
          <p:cNvGrpSpPr/>
          <p:nvPr/>
        </p:nvGrpSpPr>
        <p:grpSpPr>
          <a:xfrm>
            <a:off x="566057" y="2510971"/>
            <a:ext cx="11321142" cy="3827837"/>
            <a:chOff x="0" y="0"/>
            <a:chExt cx="11321142" cy="3827837"/>
          </a:xfrm>
        </p:grpSpPr>
        <p:sp>
          <p:nvSpPr>
            <p:cNvPr id="188" name="Google Shape;188;p7"/>
            <p:cNvSpPr/>
            <p:nvPr/>
          </p:nvSpPr>
          <p:spPr>
            <a:xfrm>
              <a:off x="0" y="0"/>
              <a:ext cx="8717280" cy="689010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" name="Google Shape;189;p7"/>
            <p:cNvSpPr txBox="1"/>
            <p:nvPr/>
          </p:nvSpPr>
          <p:spPr>
            <a:xfrm>
              <a:off x="20180" y="20180"/>
              <a:ext cx="7893170" cy="648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Book Antiqu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Level 0: No PMF: No traction, no revenue, no customer interest.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50965" y="784706"/>
              <a:ext cx="8717280" cy="689010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671145" y="804886"/>
              <a:ext cx="7578097" cy="648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Book Antiqu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Level 1: Early Traction: Some interest, early adopters, but no clear fit.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301931" y="1569413"/>
              <a:ext cx="8717280" cy="689010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1322111" y="1589593"/>
              <a:ext cx="7578097" cy="648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Book Antiqu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Level 2: Initial Traction: First customers, some revenue, but still uncertain.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952897" y="2354120"/>
              <a:ext cx="8717280" cy="689010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5" name="Google Shape;195;p7"/>
            <p:cNvSpPr txBox="1"/>
            <p:nvPr/>
          </p:nvSpPr>
          <p:spPr>
            <a:xfrm>
              <a:off x="1973077" y="2374300"/>
              <a:ext cx="7578097" cy="648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Book Antiqu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Level 3: Product-Market Fit: Clear fit, growing revenue, happy customers.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2603862" y="3138827"/>
              <a:ext cx="8717280" cy="689010"/>
            </a:xfrm>
            <a:prstGeom prst="roundRect">
              <a:avLst>
                <a:gd fmla="val 10000" name="adj"/>
              </a:avLst>
            </a:prstGeom>
            <a:solidFill>
              <a:srgbClr val="E4650B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2624042" y="3159007"/>
              <a:ext cx="7578097" cy="648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Book Antiqua"/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Level 4: Hyper-Growth: Exponential growth, market leader, new opportunities.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8269423" y="503360"/>
              <a:ext cx="447857" cy="447857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411"/>
              </a:srgbClr>
            </a:solidFill>
            <a:ln cap="flat" cmpd="sng" w="12700">
              <a:solidFill>
                <a:srgbClr val="F5D1C9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8370191" y="503360"/>
              <a:ext cx="246321" cy="337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25" lIns="24125" spcFirstLastPara="1" rIns="24125" wrap="square" tIns="24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8920388" y="1288067"/>
              <a:ext cx="447857" cy="447857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411"/>
              </a:srgbClr>
            </a:solidFill>
            <a:ln cap="flat" cmpd="sng" w="12700">
              <a:solidFill>
                <a:srgbClr val="F5D1C9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9021156" y="1288067"/>
              <a:ext cx="246321" cy="337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25" lIns="24125" spcFirstLastPara="1" rIns="24125" wrap="square" tIns="24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9571354" y="2061290"/>
              <a:ext cx="447857" cy="447857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411"/>
              </a:srgbClr>
            </a:solidFill>
            <a:ln cap="flat" cmpd="sng" w="12700">
              <a:solidFill>
                <a:srgbClr val="F5D1C9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9672122" y="2061290"/>
              <a:ext cx="246321" cy="337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25" lIns="24125" spcFirstLastPara="1" rIns="24125" wrap="square" tIns="24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0222320" y="2853653"/>
              <a:ext cx="447857" cy="447857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F5D1C9">
                <a:alpha val="89411"/>
              </a:srgbClr>
            </a:solidFill>
            <a:ln cap="flat" cmpd="sng" w="12700">
              <a:solidFill>
                <a:srgbClr val="F5D1C9">
                  <a:alpha val="8941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10323088" y="2853653"/>
              <a:ext cx="246321" cy="337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125" lIns="24125" spcFirstLastPara="1" rIns="24125" wrap="square" tIns="24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06" name="Google Shape;2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05" y="5968049"/>
            <a:ext cx="1619623" cy="630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 txBox="1"/>
          <p:nvPr/>
        </p:nvSpPr>
        <p:spPr>
          <a:xfrm>
            <a:off x="10470025" y="6418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(First Round,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 flipH="1" rot="-5400000">
            <a:off x="5104482" y="-5104482"/>
            <a:ext cx="1983037" cy="12192001"/>
          </a:xfrm>
          <a:custGeom>
            <a:rect b="b" l="l" r="r" t="t"/>
            <a:pathLst>
              <a:path extrusionOk="0" h="12192001" w="1983037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 txBox="1"/>
          <p:nvPr>
            <p:ph type="title"/>
          </p:nvPr>
        </p:nvSpPr>
        <p:spPr>
          <a:xfrm>
            <a:off x="513876" y="666656"/>
            <a:ext cx="1135075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</a:pPr>
            <a:r>
              <a:rPr lang="en-US" sz="4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three Dimensions of Product-Market Fit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774285" y="2245755"/>
            <a:ext cx="2974315" cy="4058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Satisfaction</a:t>
            </a:r>
            <a:endParaRPr b="0" i="0" sz="24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727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2"/>
              <a:buFont typeface="Times New Roman"/>
              <a:buChar char="•"/>
            </a:pPr>
            <a:r>
              <a:rPr b="0" i="0" lang="en-US" sz="1602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happy are customers with the product?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you retain customers?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people </a:t>
            </a:r>
            <a:r>
              <a:rPr b="1" i="0" lang="en-US" sz="20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</a:t>
            </a:r>
            <a:r>
              <a:rPr b="0" i="0" lang="en-US" sz="20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the product?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7462455" y="2110513"/>
            <a:ext cx="4540345" cy="4629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endParaRPr b="0" i="0" sz="28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454" lvl="0" marL="203454" marR="0" rtl="0" algn="l">
              <a:lnSpc>
                <a:spcPct val="150000"/>
              </a:lnSpc>
              <a:spcBef>
                <a:spcPts val="89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the product scale repeatably and efficiently?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454" lvl="0" marL="203454" marR="0" rtl="0" algn="l">
              <a:lnSpc>
                <a:spcPct val="150000"/>
              </a:lnSpc>
              <a:spcBef>
                <a:spcPts val="89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•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in: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2502" lvl="1" marL="610362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customers (CAC)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2502" lvl="1" marL="610362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Selling and closing deals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2502" lvl="1" marL="610362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Activating and supporting customers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2502" lvl="1" marL="610362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Producing the product (COGS, gross margin)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2502" lvl="1" marL="610362" marR="0" rtl="0" algn="l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Char char="⮚"/>
            </a:pPr>
            <a:r>
              <a:rPr b="0" i="0" lang="en-US" sz="19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Company-wide operations (burn multiple) </a:t>
            </a:r>
            <a:endParaRPr b="0" i="0" sz="13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8"/>
          <p:cNvSpPr txBox="1"/>
          <p:nvPr/>
        </p:nvSpPr>
        <p:spPr>
          <a:xfrm>
            <a:off x="4118370" y="2424045"/>
            <a:ext cx="2974315" cy="381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</a:t>
            </a:r>
            <a:endParaRPr b="0" i="0" sz="2400" u="none" cap="none" strike="noStrik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454" lvl="0" marL="203454" marR="0" rtl="0" algn="l">
              <a:lnSpc>
                <a:spcPct val="160000"/>
              </a:lnSpc>
              <a:spcBef>
                <a:spcPts val="89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imes New Roman"/>
              <a:buChar char="•"/>
            </a:pPr>
            <a:r>
              <a:rPr b="0" i="0" lang="en-US" sz="22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strong demand for the product?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454" lvl="0" marL="203454" marR="0" rtl="0" algn="l">
              <a:lnSpc>
                <a:spcPct val="160000"/>
              </a:lnSpc>
              <a:spcBef>
                <a:spcPts val="89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imes New Roman"/>
              <a:buChar char="•"/>
            </a:pPr>
            <a:r>
              <a:rPr b="0" i="0" lang="en-US" sz="2200" u="none" cap="none" strike="noStrik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you sell quickly and at a good price?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23" y="151580"/>
            <a:ext cx="1299830" cy="50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831150" y="6303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(First Round,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 txBox="1"/>
          <p:nvPr>
            <p:ph type="title"/>
          </p:nvPr>
        </p:nvSpPr>
        <p:spPr>
          <a:xfrm>
            <a:off x="392730" y="148969"/>
            <a:ext cx="7169390" cy="1784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Book Antiqua"/>
              <a:buNone/>
            </a:pPr>
            <a:r>
              <a:rPr lang="en-US" sz="4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 of the PMF Method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765093" y="2395391"/>
            <a:ext cx="4243589" cy="27432"/>
          </a:xfrm>
          <a:custGeom>
            <a:rect b="b" l="l" r="r" t="t"/>
            <a:pathLst>
              <a:path extrusionOk="0" fill="none" h="27432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extrusionOk="0" h="27432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DC251"/>
          </a:solidFill>
          <a:ln cap="rnd" cmpd="sng" w="38100">
            <a:solidFill>
              <a:srgbClr val="FDC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 txBox="1"/>
          <p:nvPr>
            <p:ph idx="1" type="body"/>
          </p:nvPr>
        </p:nvSpPr>
        <p:spPr>
          <a:xfrm>
            <a:off x="957175" y="2692550"/>
            <a:ext cx="68946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Faster Time-to-Market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Reduced Risk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Increased Customer Satisfaction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Improved Resource Allocation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Competitive Advantage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Increased Confidence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Improved Team Alignment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Scalable Growth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•"/>
            </a:pPr>
            <a:r>
              <a:rPr i="0" lang="en-US" sz="2000">
                <a:latin typeface="Times New Roman"/>
                <a:ea typeface="Times New Roman"/>
                <a:cs typeface="Times New Roman"/>
                <a:sym typeface="Times New Roman"/>
              </a:rPr>
              <a:t>Better ROI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rrows pointing up and arrows in a green and yellow background&#10;&#10;Description automatically generated" id="228" name="Google Shape;228;p9"/>
          <p:cNvPicPr preferRelativeResize="0"/>
          <p:nvPr/>
        </p:nvPicPr>
        <p:blipFill rotWithShape="1">
          <a:blip r:embed="rId3">
            <a:alphaModFix/>
          </a:blip>
          <a:srcRect b="-1" l="38403" r="15969" t="0"/>
          <a:stretch/>
        </p:blipFill>
        <p:spPr>
          <a:xfrm>
            <a:off x="8141399" y="10"/>
            <a:ext cx="4050601" cy="6857990"/>
          </a:xfrm>
          <a:custGeom>
            <a:rect b="b" l="l" r="r" t="t"/>
            <a:pathLst>
              <a:path extrusionOk="0" h="6858000" w="4050601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4069" y="348985"/>
            <a:ext cx="1701988" cy="662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 txBox="1"/>
          <p:nvPr/>
        </p:nvSpPr>
        <p:spPr>
          <a:xfrm>
            <a:off x="6540700" y="6519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(First Round, 2024)</a:t>
            </a:r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ketchyVTI">
  <a:themeElements>
    <a:clrScheme name="SketchyVTI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etchyVTI">
  <a:themeElements>
    <a:clrScheme name="SketchyVTI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2024-06-06T06:05:01Z</dcterms:created>
  <dc:creator>Khiem Tran</dc:creator>
</cp:coreProperties>
</file>